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6" r:id="rId7"/>
    <p:sldId id="297" r:id="rId8"/>
    <p:sldId id="298" r:id="rId9"/>
    <p:sldId id="299" r:id="rId10"/>
    <p:sldId id="295" r:id="rId11"/>
    <p:sldId id="285" r:id="rId12"/>
    <p:sldId id="300" r:id="rId13"/>
    <p:sldId id="301" r:id="rId14"/>
    <p:sldId id="302" r:id="rId15"/>
    <p:sldId id="260" r:id="rId16"/>
    <p:sldId id="303" r:id="rId17"/>
    <p:sldId id="304" r:id="rId18"/>
    <p:sldId id="305" r:id="rId19"/>
    <p:sldId id="265" r:id="rId20"/>
    <p:sldId id="306" r:id="rId21"/>
    <p:sldId id="308" r:id="rId22"/>
    <p:sldId id="309" r:id="rId23"/>
    <p:sldId id="310" r:id="rId24"/>
    <p:sldId id="311" r:id="rId25"/>
    <p:sldId id="307" r:id="rId26"/>
    <p:sldId id="312" r:id="rId27"/>
    <p:sldId id="313" r:id="rId28"/>
    <p:sldId id="314" r:id="rId29"/>
    <p:sldId id="257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64" d="100"/>
          <a:sy n="64" d="100"/>
        </p:scale>
        <p:origin x="6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1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6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57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03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4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1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61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56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43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29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46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09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7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4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7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5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92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5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5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06685"/>
            <a:ext cx="10965141" cy="13845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UVN Chim Bien" panose="0209060304050A020404" pitchFamily="18" charset="0"/>
              </a:rPr>
              <a:t>BÁO CÁO CHƯƠNG 5</a:t>
            </a:r>
            <a:br>
              <a:rPr lang="en-US" sz="3000" dirty="0" smtClean="0">
                <a:solidFill>
                  <a:schemeClr val="tx1"/>
                </a:solidFill>
                <a:latin typeface="UVN Chim Bien" panose="0209060304050A020404" pitchFamily="18" charset="0"/>
              </a:rPr>
            </a:br>
            <a:r>
              <a:rPr lang="en-US" sz="3000" b="1" dirty="0" smtClean="0">
                <a:solidFill>
                  <a:schemeClr val="tx1"/>
                </a:solidFill>
                <a:latin typeface="UVN Chim Bien" panose="0209060304050A020404" pitchFamily="18" charset="0"/>
              </a:rPr>
              <a:t>Quản lý dự án</a:t>
            </a:r>
            <a:br>
              <a:rPr lang="en-US" sz="3000" b="1" dirty="0" smtClean="0">
                <a:solidFill>
                  <a:schemeClr val="tx1"/>
                </a:solidFill>
                <a:latin typeface="UVN Chim Bien" panose="0209060304050A020404" pitchFamily="18" charset="0"/>
              </a:rPr>
            </a:br>
            <a:r>
              <a:rPr lang="en-US" sz="3000" b="1" dirty="0" smtClean="0">
                <a:solidFill>
                  <a:schemeClr val="tx1"/>
                </a:solidFill>
                <a:latin typeface="UVN Chim Bien" panose="0209060304050A020404" pitchFamily="18" charset="0"/>
              </a:rPr>
              <a:t>phần mềm quản lý chuỗi phòng khám</a:t>
            </a:r>
            <a:endParaRPr lang="en-US" sz="3000" b="1" dirty="0">
              <a:solidFill>
                <a:schemeClr val="tx1"/>
              </a:solidFill>
              <a:latin typeface="UVN Chim Bien" panose="0209060304050A020404" pitchFamily="18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904411"/>
            <a:ext cx="10965142" cy="3918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UVN Ai Cap" panose="02040603050506020204" pitchFamily="18" charset="0"/>
              </a:rPr>
              <a:t>GVHD: Ths. Lâm thanh toản											       nhóm thực hiện: NHÓM 8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76628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Giai đoạn kiểm thử</a:t>
            </a:r>
            <a:endParaRPr lang="en-US" dirty="0">
              <a:latin typeface="UVN Chim Bien" panose="0209060304050A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7" y="1679257"/>
            <a:ext cx="11635329" cy="1534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39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76628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Giai đoạn triển khai</a:t>
            </a:r>
            <a:endParaRPr lang="en-US" dirty="0">
              <a:latin typeface="UVN Chim Bien" panose="0209060304050A0204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60" y="1449161"/>
            <a:ext cx="11785283" cy="1386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09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60089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UVN Ai Cap" panose="02040603050506020204" pitchFamily="18" charset="0"/>
              </a:rPr>
              <a:t>Thành viên nhóm SQA</a:t>
            </a:r>
          </a:p>
          <a:p>
            <a:pPr marL="0" indent="0">
              <a:buNone/>
            </a:pPr>
            <a:endParaRPr lang="en-US" sz="2200" dirty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Lập kế hoạch sqa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6" name="Group 60" descr="up trending graph icon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460859"/>
              </p:ext>
            </p:extLst>
          </p:nvPr>
        </p:nvGraphicFramePr>
        <p:xfrm>
          <a:off x="4258491" y="1240972"/>
          <a:ext cx="7380515" cy="514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072">
                  <a:extLst>
                    <a:ext uri="{9D8B030D-6E8A-4147-A177-3AD203B41FA5}">
                      <a16:colId xmlns:a16="http://schemas.microsoft.com/office/drawing/2014/main" val="3067809965"/>
                    </a:ext>
                  </a:extLst>
                </a:gridCol>
                <a:gridCol w="2552203">
                  <a:extLst>
                    <a:ext uri="{9D8B030D-6E8A-4147-A177-3AD203B41FA5}">
                      <a16:colId xmlns:a16="http://schemas.microsoft.com/office/drawing/2014/main" val="2049754004"/>
                    </a:ext>
                  </a:extLst>
                </a:gridCol>
                <a:gridCol w="1476103">
                  <a:extLst>
                    <a:ext uri="{9D8B030D-6E8A-4147-A177-3AD203B41FA5}">
                      <a16:colId xmlns:a16="http://schemas.microsoft.com/office/drawing/2014/main" val="1858495042"/>
                    </a:ext>
                  </a:extLst>
                </a:gridCol>
                <a:gridCol w="2730137">
                  <a:extLst>
                    <a:ext uri="{9D8B030D-6E8A-4147-A177-3AD203B41FA5}">
                      <a16:colId xmlns:a16="http://schemas.microsoft.com/office/drawing/2014/main" val="3076184567"/>
                    </a:ext>
                  </a:extLst>
                </a:gridCol>
              </a:tblGrid>
              <a:tr h="3723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STT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Thành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Viên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Vai Trò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Trách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Nhiệm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242458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Nguyễn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Lập An Khương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SQA Leader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Xây dựng và ghi chép tiêu chuẩn chất lượng và quy trình cho tất cả quy trình quản lý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50664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2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Châu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Thanh Hải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SQA Auditor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Thực hiện các nhiệm vụ SQA, báo cáo cho SQA Leader kết quả đánh giá SQA.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198592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3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Nguyễn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Lục Khánh Lam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UVN Ai Cap" panose="02040603050506020204" pitchFamily="18" charset="0"/>
                        </a:rPr>
                        <a:t>SQA Auditor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Thực hiện các nhiệm vụ SQA, báo cáo cho SQA Leader kết quả đánh giá SQA.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94553"/>
                  </a:ext>
                </a:extLst>
              </a:tr>
              <a:tr h="1193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4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Phạm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Quốc Huy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UVN Ai Cap" panose="02040603050506020204" pitchFamily="18" charset="0"/>
                        </a:rPr>
                        <a:t>SQA Auditor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Thực hiện các nhiệm vụ SQA, báo cáo cho SQA Leader kết quả đánh giá SQA.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985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8491" y="640081"/>
            <a:ext cx="7498079" cy="20298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UVN Ai Cap" panose="02040603050506020204" pitchFamily="18" charset="0"/>
              </a:rPr>
              <a:t>Giải pháp lưu trữ công việc:</a:t>
            </a:r>
          </a:p>
          <a:p>
            <a:pPr marL="0" indent="0">
              <a:buNone/>
            </a:pPr>
            <a:r>
              <a:rPr lang="en-US" sz="2200" dirty="0">
                <a:latin typeface="UVN Ai Cap" panose="02040603050506020204" pitchFamily="18" charset="0"/>
              </a:rPr>
              <a:t>T</a:t>
            </a:r>
            <a:r>
              <a:rPr lang="en-US" sz="2200" dirty="0" smtClean="0">
                <a:latin typeface="UVN Ai Cap" panose="02040603050506020204" pitchFamily="18" charset="0"/>
              </a:rPr>
              <a:t>ài liệu: Microsoft Word</a:t>
            </a:r>
          </a:p>
          <a:p>
            <a:pPr marL="0" indent="0">
              <a:buNone/>
            </a:pPr>
            <a:r>
              <a:rPr lang="en-US" sz="2200" dirty="0" smtClean="0">
                <a:latin typeface="UVN Ai Cap" panose="02040603050506020204" pitchFamily="18" charset="0"/>
              </a:rPr>
              <a:t>Test case: Microsoft Excel, Katalon Studio</a:t>
            </a:r>
          </a:p>
          <a:p>
            <a:pPr marL="0" indent="0">
              <a:buNone/>
            </a:pPr>
            <a:r>
              <a:rPr lang="en-US" sz="2200" dirty="0" smtClean="0">
                <a:latin typeface="UVN Ai Cap" panose="02040603050506020204" pitchFamily="18" charset="0"/>
              </a:rPr>
              <a:t>Lịch biểu công việc dự án: Microsoft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Lập kế hoạch sqa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6" name="Group 60" descr="up trending graph icon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50" name="Picture 2" descr="Microsoft Word logo and symbol, meaning, history,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94" y="2984189"/>
            <a:ext cx="2446553" cy="15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Microsoft Excel Logo in SVG Vector or PNG File Format - Logo.w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33" y="2669936"/>
            <a:ext cx="3310193" cy="220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Tập tin:Katalon-logo-vector.svg – Wikipedia tiếng Việ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27" y="4863216"/>
            <a:ext cx="1470212" cy="1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ile:Microsoft Project (2019–present).sv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465" y="3129747"/>
            <a:ext cx="1584204" cy="138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Tiêu chí đánh giá kết quả công việc: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Tính chính xác và thực hiện theo ý muốn của khách hàng: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chuỗi phòng mạch tư, nhân viên / bác sĩ từng phòng mạch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UVN Ai Cap" panose="02040603050506020204" pitchFamily="18" charset="0"/>
              </a:rPr>
              <a:t>Quản lý hồ sơ sức khỏe của bệnh nhân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UVN Ai Cap" panose="02040603050506020204" pitchFamily="18" charset="0"/>
              </a:rPr>
              <a:t>Quản lý lịch hẹn / đăng ký khám của từng bệnh nhân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UVN Ai Cap" panose="02040603050506020204" pitchFamily="18" charset="0"/>
              </a:rPr>
              <a:t>Quản lý đơn thuốc của từng phòng mạch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UVN Ai Cap" panose="02040603050506020204" pitchFamily="18" charset="0"/>
              </a:rPr>
              <a:t>Quản lý tài chính (chỉ phần thu) từng phòng mạch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100" dirty="0">
                <a:latin typeface="UVN Ai Cap" panose="02040603050506020204" pitchFamily="18" charset="0"/>
              </a:rPr>
              <a:t>Báo cáo thống kê từng phòng </a:t>
            </a:r>
            <a:r>
              <a:rPr lang="en-US" sz="2100" dirty="0" smtClean="0">
                <a:latin typeface="UVN Ai Cap" panose="02040603050506020204" pitchFamily="18" charset="0"/>
              </a:rPr>
              <a:t>mạch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Hiển thị tốt trên các thiết bị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Khả năng chịu lỗi cao</a:t>
            </a:r>
            <a:endParaRPr lang="en-US" dirty="0">
              <a:latin typeface="UVN Ai Cap" panose="02040603050506020204" pitchFamily="18" charset="0"/>
            </a:endParaRPr>
          </a:p>
          <a:p>
            <a:pPr marL="324000" lvl="1" indent="0">
              <a:buNone/>
            </a:pPr>
            <a:endParaRPr lang="en-US" sz="2000" dirty="0">
              <a:latin typeface="UVN Ai Cap" panose="0204060305050602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Lập kế hoạch sqa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6" name="Group 60" descr="up trending graph icon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AutoShape 6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Các chính sách: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Cân bằng lương và khối lượng công việc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Đánh giá chất lượng làm việc</a:t>
            </a:r>
          </a:p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Quy trình: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lấy yêu cầu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phân tích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thiết kế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lập trình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kiểm thử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UVN Ai Cap" panose="02040603050506020204" pitchFamily="18" charset="0"/>
              </a:rPr>
              <a:t>Giai đoạn triển khai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Lập kế hoạch sqa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6" name="Group 60" descr="up trending graph icon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AutoShape 6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8" descr="Tập tin:Katalon-logo-vector.svg – Wikipedia tiếng Việt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hệ thống</a:t>
            </a:r>
            <a:endParaRPr lang="en-US" dirty="0">
              <a:latin typeface="UVN Chim Bien" panose="0209060304050A020404" pitchFamily="18" charset="0"/>
            </a:endParaRPr>
          </a:p>
        </p:txBody>
      </p:sp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r>
              <a:rPr lang="en-US" dirty="0" smtClean="0"/>
              <a:t>Mô </a:t>
            </a:r>
            <a:r>
              <a:rPr lang="en-US" dirty="0"/>
              <a:t>tả công ty: Cty chuyên về phát triển phần mềm với 30 nhân sự</a:t>
            </a:r>
            <a:endParaRPr lang="en-US" sz="1600" dirty="0"/>
          </a:p>
          <a:p>
            <a:pPr lvl="0"/>
            <a:r>
              <a:rPr lang="en-US" dirty="0"/>
              <a:t>Nhân sự: </a:t>
            </a:r>
            <a:r>
              <a:rPr lang="en-US" dirty="0" smtClean="0"/>
              <a:t>2 PM</a:t>
            </a:r>
            <a:r>
              <a:rPr lang="en-US" sz="1400" dirty="0" smtClean="0"/>
              <a:t>, </a:t>
            </a:r>
            <a:r>
              <a:rPr lang="en-US" dirty="0" smtClean="0"/>
              <a:t>3 Leader</a:t>
            </a:r>
            <a:r>
              <a:rPr lang="en-US" sz="1400" dirty="0" smtClean="0"/>
              <a:t>, </a:t>
            </a:r>
            <a:r>
              <a:rPr lang="en-US" dirty="0" smtClean="0"/>
              <a:t>5 BA</a:t>
            </a:r>
            <a:r>
              <a:rPr lang="en-US" sz="1400" dirty="0" smtClean="0"/>
              <a:t>, </a:t>
            </a:r>
            <a:r>
              <a:rPr lang="en-US" dirty="0" smtClean="0"/>
              <a:t>10 Dev</a:t>
            </a:r>
            <a:r>
              <a:rPr lang="en-US" sz="1400" dirty="0" smtClean="0"/>
              <a:t>, </a:t>
            </a:r>
            <a:r>
              <a:rPr lang="en-US" dirty="0" smtClean="0"/>
              <a:t>3 SQA</a:t>
            </a:r>
            <a:r>
              <a:rPr lang="en-US" sz="1400" dirty="0" smtClean="0"/>
              <a:t>, </a:t>
            </a:r>
            <a:r>
              <a:rPr lang="en-US" dirty="0" smtClean="0"/>
              <a:t>7 </a:t>
            </a:r>
            <a:r>
              <a:rPr lang="en-US" dirty="0"/>
              <a:t>Tester</a:t>
            </a:r>
            <a:endParaRPr lang="en-US" sz="1400" dirty="0"/>
          </a:p>
          <a:p>
            <a:pPr lvl="0"/>
            <a:r>
              <a:rPr lang="en-US" dirty="0"/>
              <a:t>Tiềm lực kinh tế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Mức khá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Công ty có khả năng hoàn thành các dự án vừa và nhỏ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Vốn điều lệ hiện tại là </a:t>
            </a:r>
            <a:r>
              <a:rPr lang="en-US" dirty="0" smtClean="0"/>
              <a:t>1.200.000.000đ</a:t>
            </a:r>
            <a:endParaRPr lang="en-US" sz="1400" dirty="0"/>
          </a:p>
          <a:p>
            <a:pPr lvl="0"/>
            <a:r>
              <a:rPr lang="en-US" dirty="0"/>
              <a:t>Kinh nghiệm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Nhân sự có nhiều kinh nghiệm trong lĩnh vực phát triển phần mềm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Có sẵn nguồn tài nguyên là source code của các dự án đã hoàn thành trước đó</a:t>
            </a:r>
            <a:endParaRPr lang="en-US" sz="1400" dirty="0"/>
          </a:p>
          <a:p>
            <a:pPr marL="0" indent="0">
              <a:buNone/>
            </a:pPr>
            <a:endParaRPr lang="en-US" dirty="0" smtClean="0">
              <a:latin typeface="UVN Ai Cap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8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1"/>
            <a:ext cx="7498079" cy="43107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Bảng dự trù chi phí dự án</a:t>
            </a:r>
            <a:endParaRPr lang="en-US" sz="1400" dirty="0"/>
          </a:p>
          <a:p>
            <a:pPr marL="0" indent="0">
              <a:buNone/>
            </a:pPr>
            <a:endParaRPr lang="en-US" dirty="0" smtClean="0">
              <a:latin typeface="UVN Ai Cap" panose="020406030505060202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6038"/>
              </p:ext>
            </p:extLst>
          </p:nvPr>
        </p:nvGraphicFramePr>
        <p:xfrm>
          <a:off x="4258491" y="1071151"/>
          <a:ext cx="7498078" cy="5342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250130258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439871022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3611828985"/>
                    </a:ext>
                  </a:extLst>
                </a:gridCol>
                <a:gridCol w="1846339">
                  <a:extLst>
                    <a:ext uri="{9D8B030D-6E8A-4147-A177-3AD203B41FA5}">
                      <a16:colId xmlns:a16="http://schemas.microsoft.com/office/drawing/2014/main" val="1385470260"/>
                    </a:ext>
                  </a:extLst>
                </a:gridCol>
                <a:gridCol w="1602253">
                  <a:extLst>
                    <a:ext uri="{9D8B030D-6E8A-4147-A177-3AD203B41FA5}">
                      <a16:colId xmlns:a16="http://schemas.microsoft.com/office/drawing/2014/main" val="1667224955"/>
                    </a:ext>
                  </a:extLst>
                </a:gridCol>
              </a:tblGrid>
              <a:tr h="6680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 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Chức vụ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Số ngày công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Mức lương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Thành tiền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160587"/>
                  </a:ext>
                </a:extLst>
              </a:tr>
              <a:tr h="668876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Nhân sự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Leader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12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200.000đ/ngày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2.400.000đ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5176870"/>
                  </a:ext>
                </a:extLst>
              </a:tr>
              <a:tr h="668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+mn-ea"/>
                          <a:cs typeface="+mn-cs"/>
                        </a:rPr>
                        <a:t>BA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17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120.000đ/ngày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2.040.000đ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325019"/>
                  </a:ext>
                </a:extLst>
              </a:tr>
              <a:tr h="668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Dev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10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120.000đ/ngày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1.200.000đ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8966544"/>
                  </a:ext>
                </a:extLst>
              </a:tr>
              <a:tr h="6688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Tester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17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120.000đ/ngày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2.040.000đ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3441123"/>
                  </a:ext>
                </a:extLst>
              </a:tr>
              <a:tr h="13303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Tài nguyên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Internet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34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500.000đ/tháng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500.000đ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3456159"/>
                  </a:ext>
                </a:extLst>
              </a:tr>
              <a:tr h="66887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Tổng tiền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UVN Ai Cap" panose="02040603050506020204" pitchFamily="18" charset="0"/>
                        </a:rPr>
                        <a:t>8.180.000đ</a:t>
                      </a:r>
                      <a:endParaRPr lang="en-US" sz="1600" b="1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369011"/>
                  </a:ext>
                </a:extLst>
              </a:tr>
            </a:tbl>
          </a:graphicData>
        </a:graphic>
      </p:graphicFrame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kinh tế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r>
              <a:rPr lang="en-US" dirty="0" smtClean="0">
                <a:latin typeface="UVN Ai Cap" panose="02040603050506020204" pitchFamily="18" charset="0"/>
              </a:rPr>
              <a:t>Tài </a:t>
            </a:r>
            <a:r>
              <a:rPr lang="en-US" dirty="0">
                <a:latin typeface="UVN Ai Cap" panose="02040603050506020204" pitchFamily="18" charset="0"/>
              </a:rPr>
              <a:t>chính của khách hàng: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UVN Ai Cap" panose="02040603050506020204" pitchFamily="18" charset="0"/>
              </a:rPr>
              <a:t>Khách </a:t>
            </a:r>
            <a:r>
              <a:rPr lang="en-US" dirty="0">
                <a:latin typeface="UVN Ai Cap" panose="02040603050506020204" pitchFamily="18" charset="0"/>
              </a:rPr>
              <a:t>hàng chấp nhận ký hợp đồng với công ty về dự án phần mềm quản lý bán hàng với kinh phí dự </a:t>
            </a:r>
            <a:r>
              <a:rPr lang="en-US" dirty="0" smtClean="0">
                <a:latin typeface="UVN Ai Cap" panose="02040603050506020204" pitchFamily="18" charset="0"/>
              </a:rPr>
              <a:t>trù từ 5.000.000đ và tối </a:t>
            </a:r>
            <a:r>
              <a:rPr lang="en-US" dirty="0">
                <a:latin typeface="UVN Ai Cap" panose="02040603050506020204" pitchFamily="18" charset="0"/>
              </a:rPr>
              <a:t>đa </a:t>
            </a:r>
            <a:r>
              <a:rPr lang="en-US" dirty="0" smtClean="0">
                <a:latin typeface="UVN Ai Cap" panose="02040603050506020204" pitchFamily="18" charset="0"/>
              </a:rPr>
              <a:t> 10.000.000đ</a:t>
            </a:r>
            <a:r>
              <a:rPr lang="en-US" dirty="0">
                <a:latin typeface="UVN Ai Cap" panose="020406030505060202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UVN Ai Cap" panose="02040603050506020204" pitchFamily="18" charset="0"/>
              </a:rPr>
              <a:t>Khách hàng đã chấp nhận thanh toán trước 50% giá trị hợp đồng.</a:t>
            </a:r>
          </a:p>
          <a:p>
            <a:r>
              <a:rPr lang="en-US" dirty="0">
                <a:latin typeface="UVN Ai Cap" panose="02040603050506020204" pitchFamily="18" charset="0"/>
              </a:rPr>
              <a:t>Lợi nhuận: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UVN Ai Cap" panose="02040603050506020204" pitchFamily="18" charset="0"/>
              </a:rPr>
              <a:t>Mã nguồn phần mềm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UVN Ai Cap" panose="02040603050506020204" pitchFamily="18" charset="0"/>
              </a:rPr>
              <a:t>Kinh nghiệm làm việc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UVN Ai Cap" panose="02040603050506020204" pitchFamily="18" charset="0"/>
              </a:rPr>
              <a:t>Khoảng tiền lợi nhuận công ty thu được </a:t>
            </a:r>
            <a:r>
              <a:rPr lang="en-US" dirty="0" smtClean="0">
                <a:latin typeface="UVN Ai Cap" panose="02040603050506020204" pitchFamily="18" charset="0"/>
              </a:rPr>
              <a:t>tối đa 1.820.000đ</a:t>
            </a:r>
            <a:endParaRPr lang="en-US" dirty="0">
              <a:latin typeface="UVN Ai Cap" panose="0204060305050602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UVN Ai Cap" panose="02040603050506020204" pitchFamily="18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kinh tế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5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UVN Ai Cap" panose="02040603050506020204" pitchFamily="18" charset="0"/>
              </a:rPr>
              <a:t>Các lợi ích khách hàng nhận được</a:t>
            </a:r>
            <a:endParaRPr lang="en-US" sz="1600" dirty="0">
              <a:latin typeface="UVN Ai Cap" panose="02040603050506020204" pitchFamily="18" charset="0"/>
            </a:endParaRPr>
          </a:p>
          <a:p>
            <a:pPr lvl="0"/>
            <a:r>
              <a:rPr lang="en-US" dirty="0">
                <a:latin typeface="UVN Ai Cap" panose="02040603050506020204" pitchFamily="18" charset="0"/>
              </a:rPr>
              <a:t>Vô hình:</a:t>
            </a:r>
            <a:endParaRPr lang="en-US" sz="1600" dirty="0">
              <a:latin typeface="UVN Ai Cap" panose="02040603050506020204" pitchFamily="18" charset="0"/>
            </a:endParaRPr>
          </a:p>
          <a:p>
            <a:pPr lvl="1"/>
            <a:r>
              <a:rPr lang="en-US" dirty="0">
                <a:latin typeface="UVN Ai Cap" panose="02040603050506020204" pitchFamily="18" charset="0"/>
              </a:rPr>
              <a:t>Chính sách chăm sóc khách hàng tốt của công ty</a:t>
            </a:r>
            <a:endParaRPr lang="en-US" sz="1400" dirty="0">
              <a:latin typeface="UVN Ai Cap" panose="02040603050506020204" pitchFamily="18" charset="0"/>
            </a:endParaRPr>
          </a:p>
          <a:p>
            <a:pPr lvl="1"/>
            <a:r>
              <a:rPr lang="en-US" dirty="0">
                <a:latin typeface="UVN Ai Cap" panose="02040603050506020204" pitchFamily="18" charset="0"/>
              </a:rPr>
              <a:t>Được đào tạo kỹ năng sử dụng phần mềm</a:t>
            </a:r>
            <a:endParaRPr lang="en-US" sz="1400" dirty="0">
              <a:latin typeface="UVN Ai Cap" panose="02040603050506020204" pitchFamily="18" charset="0"/>
            </a:endParaRPr>
          </a:p>
          <a:p>
            <a:pPr lvl="1"/>
            <a:r>
              <a:rPr lang="en-US" dirty="0">
                <a:latin typeface="UVN Ai Cap" panose="02040603050506020204" pitchFamily="18" charset="0"/>
              </a:rPr>
              <a:t>Các chính sách ưu đãi cho các hợp đồng sau</a:t>
            </a:r>
            <a:endParaRPr lang="en-US" sz="1400" dirty="0">
              <a:latin typeface="UVN Ai Cap" panose="02040603050506020204" pitchFamily="18" charset="0"/>
            </a:endParaRPr>
          </a:p>
          <a:p>
            <a:pPr lvl="1"/>
            <a:r>
              <a:rPr lang="en-US" dirty="0">
                <a:latin typeface="UVN Ai Cap" panose="02040603050506020204" pitchFamily="18" charset="0"/>
              </a:rPr>
              <a:t>Hỗ trợ bảo hành 24/7</a:t>
            </a:r>
            <a:endParaRPr lang="en-US" sz="1400" dirty="0">
              <a:latin typeface="UVN Ai Cap" panose="02040603050506020204" pitchFamily="18" charset="0"/>
            </a:endParaRPr>
          </a:p>
          <a:p>
            <a:pPr lvl="0"/>
            <a:r>
              <a:rPr lang="en-US" dirty="0">
                <a:latin typeface="UVN Ai Cap" panose="02040603050506020204" pitchFamily="18" charset="0"/>
              </a:rPr>
              <a:t>Hữu hình:</a:t>
            </a:r>
            <a:endParaRPr lang="en-US" sz="1600" dirty="0">
              <a:latin typeface="UVN Ai Cap" panose="02040603050506020204" pitchFamily="18" charset="0"/>
            </a:endParaRPr>
          </a:p>
          <a:p>
            <a:pPr lvl="1"/>
            <a:r>
              <a:rPr lang="en-US" dirty="0" smtClean="0">
                <a:latin typeface="UVN Ai Cap" panose="02040603050506020204" pitchFamily="18" charset="0"/>
              </a:rPr>
              <a:t>Giúp việc quản lý phòng khám, bác sĩ, nhân viên, bệnh nhân trở nên dễ dàng hơn</a:t>
            </a:r>
          </a:p>
          <a:p>
            <a:pPr lvl="1"/>
            <a:r>
              <a:rPr lang="en-US" dirty="0" smtClean="0">
                <a:latin typeface="UVN Ai Cap" panose="02040603050506020204" pitchFamily="18" charset="0"/>
              </a:rPr>
              <a:t>Giảm </a:t>
            </a:r>
            <a:r>
              <a:rPr lang="en-US" dirty="0">
                <a:latin typeface="UVN Ai Cap" panose="02040603050506020204" pitchFamily="18" charset="0"/>
              </a:rPr>
              <a:t>các sai sót khi tính </a:t>
            </a:r>
            <a:r>
              <a:rPr lang="en-US" dirty="0" smtClean="0">
                <a:latin typeface="UVN Ai Cap" panose="02040603050506020204" pitchFamily="18" charset="0"/>
              </a:rPr>
              <a:t>toán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kinh tế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294692" cy="1722419"/>
          </a:xfrm>
        </p:spPr>
        <p:txBody>
          <a:bodyPr/>
          <a:lstStyle/>
          <a:p>
            <a:r>
              <a:rPr lang="en-US" dirty="0" smtClean="0"/>
              <a:t>Thành viên nhóm 8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Nguyễn Lập An Khương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Châu Thanh Hải</a:t>
            </a:r>
          </a:p>
          <a:p>
            <a:endParaRPr lang="en-US" sz="16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Nguyễn Lục Khánh Lam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accent1"/>
              </a:solidFill>
            </a:endParaRPr>
          </a:p>
          <a:p>
            <a:endParaRPr lang="en-US" sz="1600" b="1" dirty="0" smtClean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accent1"/>
                </a:solidFill>
              </a:rPr>
              <a:t>Phạm Quốc Huy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6" name="Group 89" descr="checkmark icon with pencil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40" descr="binoculars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Freeform 5" descr="arrows icon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" name="Group 60" descr="up trending graph icon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r>
              <a:rPr lang="en-US" dirty="0" smtClean="0">
                <a:latin typeface="UVN Ai Cap" panose="02040603050506020204" pitchFamily="18" charset="0"/>
              </a:rPr>
              <a:t>Vai </a:t>
            </a:r>
            <a:r>
              <a:rPr lang="en-US" dirty="0">
                <a:latin typeface="UVN Ai Cap" panose="02040603050506020204" pitchFamily="18" charset="0"/>
              </a:rPr>
              <a:t>trò pháp lý của các thành viên trong nhóm dự án: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UVN Ai Cap" panose="02040603050506020204" pitchFamily="18" charset="0"/>
              </a:rPr>
              <a:t>Nguyễn Lập An Khương: Người tránh nhiệm pháp lý, nắm bắt các thông tin pháp lý liên quan đến hệ thống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UVN Ai Cap" panose="02040603050506020204" pitchFamily="18" charset="0"/>
              </a:rPr>
              <a:t>Châu Thanh Hải: Người trợ giúp pháp lý, có tránh nhiệm tư vấn, tham gia tố tụng</a:t>
            </a:r>
          </a:p>
          <a:p>
            <a:pPr marL="0" indent="0">
              <a:buNone/>
            </a:pPr>
            <a:r>
              <a:rPr lang="en-US" dirty="0">
                <a:latin typeface="UVN Ai Cap" panose="02040603050506020204" pitchFamily="18" charset="0"/>
              </a:rPr>
              <a:t>Mã nguồn là thành quả của các thành viên trong nhóm dự án và thuộc sở hữu của công </a:t>
            </a:r>
            <a:r>
              <a:rPr lang="en-US" dirty="0" smtClean="0">
                <a:latin typeface="UVN Ai Cap" panose="02040603050506020204" pitchFamily="18" charset="0"/>
              </a:rPr>
              <a:t>ty</a:t>
            </a:r>
            <a:endParaRPr lang="en-US" dirty="0">
              <a:latin typeface="UVN Ai Cap" panose="02040603050506020204" pitchFamily="18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pháp lý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/>
              <a:t>Các chính sách về pháp lý cho các thành viên dự án:</a:t>
            </a:r>
          </a:p>
          <a:p>
            <a:pPr marL="0" indent="0">
              <a:buNone/>
            </a:pPr>
            <a:r>
              <a:rPr lang="en-US" dirty="0"/>
              <a:t>Các thành viên cần phải tuân thủ như sau:</a:t>
            </a:r>
          </a:p>
          <a:p>
            <a:pPr lvl="0"/>
            <a:r>
              <a:rPr lang="en-US" dirty="0"/>
              <a:t>Chỉ được sử dụng mã nguồn của cá nhân và công ty cung cấp</a:t>
            </a:r>
          </a:p>
          <a:p>
            <a:pPr lvl="0"/>
            <a:r>
              <a:rPr lang="en-US" dirty="0"/>
              <a:t>Tuân thủ các điều lệ trong hợp đồng với công ty</a:t>
            </a:r>
          </a:p>
          <a:p>
            <a:pPr lvl="0"/>
            <a:r>
              <a:rPr lang="en-US" dirty="0"/>
              <a:t>Khi sử dụng mã nguồn, hình ảnh,... bên ngoài thì cần bàn bạc với trưởng dự án, công ty.</a:t>
            </a:r>
          </a:p>
          <a:p>
            <a:r>
              <a:rPr lang="en-US" dirty="0"/>
              <a:t>Các yêu cầu pháp lý tại nơi thực hiện dự án:</a:t>
            </a:r>
          </a:p>
          <a:p>
            <a:pPr lvl="0"/>
            <a:r>
              <a:rPr lang="en-US" dirty="0"/>
              <a:t>Không được cài đặt các phần mềm gián điệp, độc hại vào máy tính thực hiện dự án</a:t>
            </a:r>
          </a:p>
          <a:p>
            <a:pPr lvl="0"/>
            <a:r>
              <a:rPr lang="en-US" dirty="0"/>
              <a:t>Không được để lộ thông tin, dữ liệu công ty ra bên ngoài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pháp lý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3459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Một </a:t>
            </a:r>
            <a:r>
              <a:rPr lang="en-US" dirty="0">
                <a:latin typeface="UVN Ai Cap" panose="02040603050506020204" pitchFamily="18" charset="0"/>
              </a:rPr>
              <a:t>số vấn đề phát sinh và giải pháp khi vận hành hệ thống</a:t>
            </a:r>
            <a:endParaRPr lang="en-US" sz="1600" dirty="0">
              <a:latin typeface="UVN Ai Cap" panose="02040603050506020204" pitchFamily="18" charset="0"/>
            </a:endParaRPr>
          </a:p>
          <a:p>
            <a:pPr lvl="0"/>
            <a:r>
              <a:rPr lang="en-US" dirty="0">
                <a:latin typeface="UVN Ai Cap" panose="02040603050506020204" pitchFamily="18" charset="0"/>
              </a:rPr>
              <a:t>Vấn đề kỹ thuật: Sử dụng phần mềm sai cách =&gt; có thể làm tăng khả năng xuất hiện lỗi của phần mềm</a:t>
            </a:r>
            <a:endParaRPr lang="en-US" sz="1600" dirty="0">
              <a:latin typeface="UVN Ai Cap" panose="02040603050506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UVN Ai Cap" panose="02040603050506020204" pitchFamily="18" charset="0"/>
              </a:rPr>
              <a:t>Giải pháp: Công ty sẽ thực hiện training lại cho khách hàng về cách sử dụng phần mềm</a:t>
            </a:r>
            <a:endParaRPr lang="en-US" sz="1400" dirty="0">
              <a:latin typeface="UVN Ai Cap" panose="02040603050506020204" pitchFamily="18" charset="0"/>
            </a:endParaRPr>
          </a:p>
          <a:p>
            <a:pPr lvl="0"/>
            <a:r>
              <a:rPr lang="en-US" dirty="0">
                <a:latin typeface="UVN Ai Cap" panose="02040603050506020204" pitchFamily="18" charset="0"/>
              </a:rPr>
              <a:t>Vấn đề sự cố: Phần mềm gặp lỗi khi đang sử dụng</a:t>
            </a:r>
            <a:endParaRPr lang="en-US" sz="1600" dirty="0">
              <a:latin typeface="UVN Ai Cap" panose="02040603050506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UVN Ai Cap" panose="02040603050506020204" pitchFamily="18" charset="0"/>
              </a:rPr>
              <a:t>Giải pháp: Nhân viên công ty sẽ đến cửa </a:t>
            </a:r>
            <a:r>
              <a:rPr lang="en-US" dirty="0" smtClean="0">
                <a:latin typeface="UVN Ai Cap" panose="02040603050506020204" pitchFamily="18" charset="0"/>
              </a:rPr>
              <a:t>hàng hoặc qua Teamviewer </a:t>
            </a:r>
            <a:r>
              <a:rPr lang="en-US" dirty="0">
                <a:latin typeface="UVN Ai Cap" panose="02040603050506020204" pitchFamily="18" charset="0"/>
              </a:rPr>
              <a:t>để thực hiện việc bảo trì, khắc phục sự cố.</a:t>
            </a:r>
            <a:endParaRPr lang="en-US" sz="1400" dirty="0">
              <a:latin typeface="UVN Ai Cap" panose="02040603050506020204" pitchFamily="18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vận hành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0945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Bảng tiến độ dự án</a:t>
            </a:r>
            <a:endParaRPr lang="en-US" sz="1400" dirty="0">
              <a:latin typeface="UVN Ai Cap" panose="02040603050506020204" pitchFamily="18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tiến độ</a:t>
            </a:r>
            <a:endParaRPr lang="en-US" dirty="0">
              <a:latin typeface="UVN Chim Bien" panose="0209060304050A0204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109428"/>
              </p:ext>
            </p:extLst>
          </p:nvPr>
        </p:nvGraphicFramePr>
        <p:xfrm>
          <a:off x="4323806" y="1149531"/>
          <a:ext cx="7432765" cy="5290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6553">
                  <a:extLst>
                    <a:ext uri="{9D8B030D-6E8A-4147-A177-3AD203B41FA5}">
                      <a16:colId xmlns:a16="http://schemas.microsoft.com/office/drawing/2014/main" val="3660665948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46842548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21512186"/>
                    </a:ext>
                  </a:extLst>
                </a:gridCol>
                <a:gridCol w="1384663">
                  <a:extLst>
                    <a:ext uri="{9D8B030D-6E8A-4147-A177-3AD203B41FA5}">
                      <a16:colId xmlns:a16="http://schemas.microsoft.com/office/drawing/2014/main" val="2859639733"/>
                    </a:ext>
                  </a:extLst>
                </a:gridCol>
                <a:gridCol w="1854925">
                  <a:extLst>
                    <a:ext uri="{9D8B030D-6E8A-4147-A177-3AD203B41FA5}">
                      <a16:colId xmlns:a16="http://schemas.microsoft.com/office/drawing/2014/main" val="1732226426"/>
                    </a:ext>
                  </a:extLst>
                </a:gridCol>
              </a:tblGrid>
              <a:tr h="3930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Tên công việc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Số ngày công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Ngày bắt đầu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Ngày kết thúc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Tiến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độ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3537338049"/>
                  </a:ext>
                </a:extLst>
              </a:tr>
              <a:tr h="3730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Lấy yêu cầu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1 ngày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1/12/2021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1/12/2021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3072637592"/>
                  </a:ext>
                </a:extLst>
              </a:tr>
              <a:tr h="3319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Phân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tích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9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2/12/2021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14/12/2021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2637729787"/>
                  </a:ext>
                </a:extLst>
              </a:tr>
              <a:tr h="676724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Phân tích yêu cầu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3/12/2021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2336987885"/>
                  </a:ext>
                </a:extLst>
              </a:tr>
              <a:tr h="944859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Lập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bảng phân chia công việc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1 ngày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6/12/2021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6/12/2021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2505628954"/>
                  </a:ext>
                </a:extLst>
              </a:tr>
              <a:tr h="689492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Vẽ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sơ đồ Usecase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7/12/2021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8/12/2021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2111815878"/>
                  </a:ext>
                </a:extLst>
              </a:tr>
              <a:tr h="702261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Vẽ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sơ đồ Class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 ngày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9/12/2021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10/12/2021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3688098027"/>
                  </a:ext>
                </a:extLst>
              </a:tr>
              <a:tr h="1179041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tích cơ sở dữ liệu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 ngày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13/12/2021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14/12/2021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Đã hoàn thành</a:t>
                      </a:r>
                      <a:endParaRPr lang="en-US" sz="1600" dirty="0" smtClean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66135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31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0945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Bảng tiến độ dự án</a:t>
            </a:r>
            <a:endParaRPr lang="en-US" sz="1400" dirty="0">
              <a:latin typeface="UVN Ai Cap" panose="02040603050506020204" pitchFamily="18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tiến độ</a:t>
            </a:r>
            <a:endParaRPr lang="en-US" dirty="0">
              <a:latin typeface="UVN Chim Bien" panose="0209060304050A0204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90206"/>
              </p:ext>
            </p:extLst>
          </p:nvPr>
        </p:nvGraphicFramePr>
        <p:xfrm>
          <a:off x="4258491" y="1149531"/>
          <a:ext cx="7498080" cy="52251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9616">
                  <a:extLst>
                    <a:ext uri="{9D8B030D-6E8A-4147-A177-3AD203B41FA5}">
                      <a16:colId xmlns:a16="http://schemas.microsoft.com/office/drawing/2014/main" val="86804032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1860794831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843155156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132774172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4196928104"/>
                    </a:ext>
                  </a:extLst>
                </a:gridCol>
              </a:tblGrid>
              <a:tr h="501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Tên công việc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Số ngày công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Ngày bắt đầu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Ngày kết thúc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Tiến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độ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1191240144"/>
                  </a:ext>
                </a:extLst>
              </a:tr>
              <a:tr h="1574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Lập trình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10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20/12/2021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31/12/2021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40%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812760123"/>
                  </a:ext>
                </a:extLst>
              </a:tr>
              <a:tr h="1574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Kiểm thử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25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7/12/2021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10/1/2022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53%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829893711"/>
                  </a:ext>
                </a:extLst>
              </a:tr>
              <a:tr h="15745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Triển khai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5 </a:t>
                      </a: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ngày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11/1/2022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17/1/2022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Chưa hoàn thành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275" marR="47275" marT="0" marB="0"/>
                </a:tc>
                <a:extLst>
                  <a:ext uri="{0D108BD9-81ED-4DB2-BD59-A6C34878D82A}">
                    <a16:rowId xmlns:a16="http://schemas.microsoft.com/office/drawing/2014/main" val="361141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 descr="arrows icon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258491" y="640080"/>
            <a:ext cx="7498079" cy="579990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dirty="0"/>
              <a:t>Thời gian thực hiện dự án: 1/12/2021 – </a:t>
            </a:r>
            <a:r>
              <a:rPr lang="en-US" dirty="0" smtClean="0"/>
              <a:t>20/1/2022</a:t>
            </a:r>
            <a:endParaRPr lang="en-US" dirty="0"/>
          </a:p>
          <a:p>
            <a:r>
              <a:rPr lang="en-US" dirty="0"/>
              <a:t>Tiến độ thực hiện hiện tại: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Dự án đã hoàn thành được </a:t>
            </a:r>
            <a:r>
              <a:rPr lang="en-US" dirty="0" smtClean="0"/>
              <a:t>54%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Các công việc còn lại chiếm </a:t>
            </a:r>
            <a:r>
              <a:rPr lang="en-US" dirty="0" smtClean="0"/>
              <a:t>46%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Chi phí đã sử dụng: </a:t>
            </a:r>
            <a:r>
              <a:rPr lang="en-US" dirty="0" smtClean="0"/>
              <a:t>3.440.000đ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Chi phí còn lại: </a:t>
            </a:r>
            <a:r>
              <a:rPr lang="en-US" dirty="0" smtClean="0"/>
              <a:t>4.740.000đ</a:t>
            </a:r>
            <a:endParaRPr lang="en-US" dirty="0"/>
          </a:p>
          <a:p>
            <a:r>
              <a:rPr lang="en-US" dirty="0"/>
              <a:t>Đánh giá tính khả thi dự án:</a:t>
            </a:r>
          </a:p>
          <a:p>
            <a:pPr lvl="0"/>
            <a:r>
              <a:rPr lang="en-US" dirty="0"/>
              <a:t>Mức độ khá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Các công việc hoàn thành đúng tiến độ của nhóm trưởng đã </a:t>
            </a:r>
            <a:r>
              <a:rPr lang="en-US" dirty="0" smtClean="0"/>
              <a:t>lập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386132" cy="1780581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Khả thi dự án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Khả thi về tiến độ</a:t>
            </a:r>
            <a:endParaRPr lang="en-US" dirty="0">
              <a:latin typeface="UVN Chim Bien" panose="0209060304050A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Rủi ro và</a:t>
            </a:r>
            <a:br>
              <a:rPr lang="en-US" dirty="0" smtClean="0">
                <a:latin typeface="UVN Chim Bien" panose="0209060304050A020404" pitchFamily="18" charset="0"/>
              </a:rPr>
            </a:br>
            <a:r>
              <a:rPr lang="en-US" dirty="0" smtClean="0">
                <a:latin typeface="UVN Chim Bien" panose="0209060304050A020404" pitchFamily="18" charset="0"/>
              </a:rPr>
              <a:t>thay đổi dự án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28" name="Group 40" descr="binoculars icon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15883"/>
              </p:ext>
            </p:extLst>
          </p:nvPr>
        </p:nvGraphicFramePr>
        <p:xfrm>
          <a:off x="4224654" y="662020"/>
          <a:ext cx="7518855" cy="5738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5748">
                  <a:extLst>
                    <a:ext uri="{9D8B030D-6E8A-4147-A177-3AD203B41FA5}">
                      <a16:colId xmlns:a16="http://schemas.microsoft.com/office/drawing/2014/main" val="97769321"/>
                    </a:ext>
                  </a:extLst>
                </a:gridCol>
                <a:gridCol w="1181305">
                  <a:extLst>
                    <a:ext uri="{9D8B030D-6E8A-4147-A177-3AD203B41FA5}">
                      <a16:colId xmlns:a16="http://schemas.microsoft.com/office/drawing/2014/main" val="3177374400"/>
                    </a:ext>
                  </a:extLst>
                </a:gridCol>
                <a:gridCol w="3831802">
                  <a:extLst>
                    <a:ext uri="{9D8B030D-6E8A-4147-A177-3AD203B41FA5}">
                      <a16:colId xmlns:a16="http://schemas.microsoft.com/office/drawing/2014/main" val="1173677489"/>
                    </a:ext>
                  </a:extLst>
                </a:gridCol>
              </a:tblGrid>
              <a:tr h="287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Rủi ro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Mức độ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Cách khắc phục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305682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Không hoàn thành công việc đúng tiến độ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Trung bình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Nhân sự có thể làm thêm ngoài giờ, thuê nhân sự nhóm khác vào hỗ trợ để đảm bảo tiến độ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0285280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Chi phí vượt ngân sách dự án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Thấp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Thường xuyên kiểm tra những thay đổi chi phí trong ngân sách dự án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6252946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Hiểu sai yêu cầu khách hàng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UVN Ai Cap" panose="02040603050506020204" pitchFamily="18" charset="0"/>
                        </a:rPr>
                        <a:t>Cao</a:t>
                      </a:r>
                      <a:endParaRPr lang="en-US" sz="160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UVN Ai Cap" panose="02040603050506020204" pitchFamily="18" charset="0"/>
                        </a:rPr>
                        <a:t>Cần thực hiện kỹ lưỡng giai đoạn lấy yêu câu, đặc tả, phân tích thiết kế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891464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sự nghỉ việc hoặc có việc đột xuất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</a:rPr>
                        <a:t>Thuê nhân sự nhóm khác,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</a:rPr>
                        <a:t> t</a:t>
                      </a: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uyển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dụng thêm nhân sự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692948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 phạm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các quy định về pháp lý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định mức độ vi phạm và xử lý kịp thời những vi phạm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868641"/>
                  </a:ext>
                </a:extLst>
              </a:tr>
              <a:tr h="9085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Thay đổi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từ cấp trên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600" baseline="0" dirty="0" smtClean="0">
                          <a:effectLst/>
                          <a:latin typeface="UVN Ai Cap" panose="0204060305050602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trù những phương án để đáp ứng những thay đổi</a:t>
                      </a:r>
                      <a:endParaRPr lang="en-US" sz="1600" dirty="0">
                        <a:effectLst/>
                        <a:latin typeface="UVN Ai Cap" panose="02040603050506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651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7498" y="783770"/>
            <a:ext cx="7236822" cy="566487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100" dirty="0" smtClean="0">
                <a:latin typeface="UVN Ai Cap" panose="02040603050506020204" pitchFamily="18" charset="0"/>
              </a:rPr>
              <a:t>Khách </a:t>
            </a:r>
            <a:r>
              <a:rPr lang="en-US" sz="2100" dirty="0">
                <a:latin typeface="UVN Ai Cap" panose="02040603050506020204" pitchFamily="18" charset="0"/>
              </a:rPr>
              <a:t>hàng cần một nhóm thiết kế web-app có các tính năng quản lý cơ bản sau: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Xây </a:t>
            </a:r>
            <a:r>
              <a:rPr lang="en-US" sz="2100" dirty="0">
                <a:latin typeface="UVN Ai Cap" panose="02040603050506020204" pitchFamily="18" charset="0"/>
              </a:rPr>
              <a:t>dựng PM theo theme đã có sẵn (đã mua theme trên themeforest)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chuỗi phòng mạch tư, nhân viên / bác sĩ từng phòng mạch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hồ sơ sức khỏe của bệnh nhân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lịch hẹn / đăng ký khám của từng bệnh nhân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đơn thuốc của từng phòng mạch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Quản </a:t>
            </a:r>
            <a:r>
              <a:rPr lang="en-US" sz="2100" dirty="0">
                <a:latin typeface="UVN Ai Cap" panose="02040603050506020204" pitchFamily="18" charset="0"/>
              </a:rPr>
              <a:t>lý tài chính (chỉ phần thu) từng phòng mạch </a:t>
            </a:r>
          </a:p>
          <a:p>
            <a:pPr lvl="1"/>
            <a:r>
              <a:rPr lang="en-US" sz="2100" dirty="0" smtClean="0">
                <a:latin typeface="UVN Ai Cap" panose="02040603050506020204" pitchFamily="18" charset="0"/>
              </a:rPr>
              <a:t>Báo </a:t>
            </a:r>
            <a:r>
              <a:rPr lang="en-US" sz="2100" dirty="0">
                <a:latin typeface="UVN Ai Cap" panose="02040603050506020204" pitchFamily="18" charset="0"/>
              </a:rPr>
              <a:t>cáo thống kê từng phòng mạch </a:t>
            </a:r>
            <a:endParaRPr lang="en-US" sz="2100" dirty="0" smtClean="0">
              <a:latin typeface="UVN Ai Cap" panose="0204060305050602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100" dirty="0" smtClean="0">
                <a:latin typeface="UVN Ai Cap" panose="02040603050506020204" pitchFamily="18" charset="0"/>
              </a:rPr>
              <a:t>Nguồn lực tài chính của khách hàng: 5.000.000đ - 10.000.000đ </a:t>
            </a:r>
            <a:endParaRPr lang="en-US" sz="2100" dirty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Mô tả yêu cầu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1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7498" y="783771"/>
            <a:ext cx="7236822" cy="56170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100" dirty="0" smtClean="0">
                <a:latin typeface="UVN Ai Cap" panose="02040603050506020204" pitchFamily="18" charset="0"/>
              </a:rPr>
              <a:t>Các Module công việc:</a:t>
            </a:r>
            <a:endParaRPr lang="en-US" sz="2100" dirty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UVN Chim Bien" panose="0209060304050A020404" pitchFamily="18" charset="0"/>
              </a:rPr>
              <a:t>Ư</a:t>
            </a:r>
            <a:r>
              <a:rPr lang="en-US" dirty="0" smtClean="0">
                <a:latin typeface="UVN Chim Bien" panose="0209060304050A020404" pitchFamily="18" charset="0"/>
              </a:rPr>
              <a:t>ớc lượng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51791"/>
              </p:ext>
            </p:extLst>
          </p:nvPr>
        </p:nvGraphicFramePr>
        <p:xfrm>
          <a:off x="4467498" y="1345471"/>
          <a:ext cx="7236824" cy="5042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19">
                  <a:extLst>
                    <a:ext uri="{9D8B030D-6E8A-4147-A177-3AD203B41FA5}">
                      <a16:colId xmlns:a16="http://schemas.microsoft.com/office/drawing/2014/main" val="3332044845"/>
                    </a:ext>
                  </a:extLst>
                </a:gridCol>
                <a:gridCol w="4023360">
                  <a:extLst>
                    <a:ext uri="{9D8B030D-6E8A-4147-A177-3AD203B41FA5}">
                      <a16:colId xmlns:a16="http://schemas.microsoft.com/office/drawing/2014/main" val="3979205488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1470924928"/>
                    </a:ext>
                  </a:extLst>
                </a:gridCol>
                <a:gridCol w="1436916">
                  <a:extLst>
                    <a:ext uri="{9D8B030D-6E8A-4147-A177-3AD203B41FA5}">
                      <a16:colId xmlns:a16="http://schemas.microsoft.com/office/drawing/2014/main" val="1376290046"/>
                    </a:ext>
                  </a:extLst>
                </a:gridCol>
              </a:tblGrid>
              <a:tr h="4411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STT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Tên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Module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KLOC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Loại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378838"/>
                  </a:ext>
                </a:extLst>
              </a:tr>
              <a:tr h="6170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Đăng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nhập, đăng xuất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0.2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Tái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sử dụng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96028"/>
                  </a:ext>
                </a:extLst>
              </a:tr>
              <a:tr h="5771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2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chuỗi phòng mạch tư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mới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43950"/>
                  </a:ext>
                </a:extLst>
              </a:tr>
              <a:tr h="530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3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nhân viên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Tái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sử dụng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7348"/>
                  </a:ext>
                </a:extLst>
              </a:tr>
              <a:tr h="5382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4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bác sĩ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mới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27527"/>
                  </a:ext>
                </a:extLst>
              </a:tr>
              <a:tr h="572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hồ sơ sức khỏe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mới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90894"/>
                  </a:ext>
                </a:extLst>
              </a:tr>
              <a:tr h="4929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6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lịch hẹn, đăng ký khám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mới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45812"/>
                  </a:ext>
                </a:extLst>
              </a:tr>
              <a:tr h="6061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7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Quản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lý tài chính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Tái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sử dụng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060286"/>
                  </a:ext>
                </a:extLst>
              </a:tr>
              <a:tr h="6668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8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Báo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cáo thống kê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0.5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mới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46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7498" y="783771"/>
            <a:ext cx="7236822" cy="560396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100" dirty="0" smtClean="0">
                <a:latin typeface="UVN Ai Cap" panose="02040603050506020204" pitchFamily="18" charset="0"/>
              </a:rPr>
              <a:t>Thời gian thực hiện dự án</a:t>
            </a:r>
          </a:p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Tổng </a:t>
            </a:r>
            <a:r>
              <a:rPr lang="en-US" dirty="0">
                <a:latin typeface="UVN Ai Cap" panose="02040603050506020204" pitchFamily="18" charset="0"/>
              </a:rPr>
              <a:t>số KLOC ước tính là: </a:t>
            </a:r>
            <a:endParaRPr lang="en-US" dirty="0" smtClean="0">
              <a:latin typeface="UVN Ai Cap" panose="02040603050506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4.2 – 1.7 = 2.5 </a:t>
            </a:r>
            <a:r>
              <a:rPr lang="en-US" dirty="0">
                <a:latin typeface="UVN Ai Cap" panose="02040603050506020204" pitchFamily="18" charset="0"/>
              </a:rPr>
              <a:t>KLOC </a:t>
            </a:r>
            <a:r>
              <a:rPr lang="en-US" dirty="0" smtClean="0">
                <a:latin typeface="UVN Ai Cap" panose="02040603050506020204" pitchFamily="18" charset="0"/>
              </a:rPr>
              <a:t>=&gt; </a:t>
            </a:r>
            <a:r>
              <a:rPr lang="en-US" dirty="0">
                <a:latin typeface="UVN Ai Cap" panose="02040603050506020204" pitchFamily="18" charset="0"/>
              </a:rPr>
              <a:t>Áp dụng dự án </a:t>
            </a:r>
            <a:r>
              <a:rPr lang="en-US" dirty="0" smtClean="0">
                <a:latin typeface="UVN Ai Cap" panose="02040603050506020204" pitchFamily="18" charset="0"/>
              </a:rPr>
              <a:t>Organic</a:t>
            </a:r>
            <a:endParaRPr lang="en-US" sz="1400" dirty="0">
              <a:latin typeface="UVN Ai Cap" panose="02040603050506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E </a:t>
            </a:r>
            <a:r>
              <a:rPr lang="en-US" dirty="0">
                <a:latin typeface="UVN Ai Cap" panose="02040603050506020204" pitchFamily="18" charset="0"/>
              </a:rPr>
              <a:t>= 2.4 * </a:t>
            </a:r>
            <a:r>
              <a:rPr lang="en-US" dirty="0" smtClean="0">
                <a:latin typeface="UVN Ai Cap" panose="02040603050506020204" pitchFamily="18" charset="0"/>
              </a:rPr>
              <a:t>2</a:t>
            </a:r>
            <a:r>
              <a:rPr lang="en-US" baseline="30000" dirty="0" smtClean="0">
                <a:latin typeface="UVN Ai Cap" panose="02040603050506020204" pitchFamily="18" charset="0"/>
              </a:rPr>
              <a:t>1.05</a:t>
            </a:r>
            <a:r>
              <a:rPr lang="en-US" dirty="0" smtClean="0">
                <a:latin typeface="UVN Ai Cap" panose="02040603050506020204" pitchFamily="18" charset="0"/>
              </a:rPr>
              <a:t>  </a:t>
            </a:r>
            <a:r>
              <a:rPr lang="en-US" dirty="0">
                <a:latin typeface="UVN Ai Cap" panose="02040603050506020204" pitchFamily="18" charset="0"/>
              </a:rPr>
              <a:t>= </a:t>
            </a:r>
            <a:r>
              <a:rPr lang="en-US" dirty="0" smtClean="0">
                <a:latin typeface="UVN Ai Cap" panose="02040603050506020204" pitchFamily="18" charset="0"/>
              </a:rPr>
              <a:t>6.2 </a:t>
            </a:r>
            <a:r>
              <a:rPr lang="en-US" dirty="0">
                <a:latin typeface="UVN Ai Cap" panose="02040603050506020204" pitchFamily="18" charset="0"/>
              </a:rPr>
              <a:t>(</a:t>
            </a:r>
            <a:r>
              <a:rPr lang="en-US" dirty="0" smtClean="0">
                <a:latin typeface="UVN Ai Cap" panose="02040603050506020204" pitchFamily="18" charset="0"/>
              </a:rPr>
              <a:t>người/tháng)</a:t>
            </a:r>
            <a:endParaRPr lang="en-US" sz="1400" dirty="0">
              <a:latin typeface="UVN Ai Cap" panose="02040603050506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UVN Ai Cap" panose="02040603050506020204" pitchFamily="18" charset="0"/>
              </a:rPr>
              <a:t>T </a:t>
            </a:r>
            <a:r>
              <a:rPr lang="en-US" dirty="0">
                <a:latin typeface="UVN Ai Cap" panose="02040603050506020204" pitchFamily="18" charset="0"/>
              </a:rPr>
              <a:t>= 2.5 * </a:t>
            </a:r>
            <a:r>
              <a:rPr lang="en-US" dirty="0" smtClean="0">
                <a:latin typeface="UVN Ai Cap" panose="02040603050506020204" pitchFamily="18" charset="0"/>
              </a:rPr>
              <a:t>6.2</a:t>
            </a:r>
            <a:r>
              <a:rPr lang="en-US" baseline="30000" dirty="0" smtClean="0">
                <a:latin typeface="UVN Ai Cap" panose="02040603050506020204" pitchFamily="18" charset="0"/>
              </a:rPr>
              <a:t>0.38</a:t>
            </a:r>
            <a:r>
              <a:rPr lang="en-US" dirty="0" smtClean="0">
                <a:latin typeface="UVN Ai Cap" panose="02040603050506020204" pitchFamily="18" charset="0"/>
              </a:rPr>
              <a:t> </a:t>
            </a:r>
            <a:r>
              <a:rPr lang="en-US" dirty="0">
                <a:latin typeface="UVN Ai Cap" panose="02040603050506020204" pitchFamily="18" charset="0"/>
              </a:rPr>
              <a:t>= 5</a:t>
            </a:r>
            <a:r>
              <a:rPr lang="en-US" dirty="0" smtClean="0">
                <a:latin typeface="UVN Ai Cap" panose="02040603050506020204" pitchFamily="18" charset="0"/>
              </a:rPr>
              <a:t> </a:t>
            </a:r>
            <a:r>
              <a:rPr lang="en-US" dirty="0">
                <a:latin typeface="UVN Ai Cap" panose="02040603050506020204" pitchFamily="18" charset="0"/>
              </a:rPr>
              <a:t>(tháng) </a:t>
            </a:r>
            <a:endParaRPr lang="en-US" sz="1400" dirty="0">
              <a:latin typeface="UVN Ai Cap" panose="02040603050506020204" pitchFamily="18" charset="0"/>
            </a:endParaRPr>
          </a:p>
          <a:p>
            <a:pPr marL="0" lvl="0" indent="0">
              <a:buNone/>
            </a:pPr>
            <a:r>
              <a:rPr lang="en-US" dirty="0">
                <a:latin typeface="UVN Ai Cap" panose="02040603050506020204" pitchFamily="18" charset="0"/>
              </a:rPr>
              <a:t>Thời gian thực hiện dự án với </a:t>
            </a:r>
            <a:r>
              <a:rPr lang="en-US" dirty="0" smtClean="0">
                <a:latin typeface="UVN Ai Cap" panose="02040603050506020204" pitchFamily="18" charset="0"/>
              </a:rPr>
              <a:t>4 </a:t>
            </a:r>
            <a:r>
              <a:rPr lang="en-US" dirty="0">
                <a:latin typeface="UVN Ai Cap" panose="02040603050506020204" pitchFamily="18" charset="0"/>
              </a:rPr>
              <a:t>nhân sự: </a:t>
            </a:r>
            <a:endParaRPr lang="en-US" dirty="0" smtClean="0">
              <a:latin typeface="UVN Ai Cap" panose="02040603050506020204" pitchFamily="18" charset="0"/>
            </a:endParaRPr>
          </a:p>
          <a:p>
            <a:pPr marL="0" lvl="0" indent="0">
              <a:buNone/>
            </a:pPr>
            <a:r>
              <a:rPr lang="en-US" dirty="0">
                <a:latin typeface="UVN Ai Cap" panose="02040603050506020204" pitchFamily="18" charset="0"/>
              </a:rPr>
              <a:t>5</a:t>
            </a:r>
            <a:r>
              <a:rPr lang="en-US" dirty="0" smtClean="0">
                <a:latin typeface="UVN Ai Cap" panose="02040603050506020204" pitchFamily="18" charset="0"/>
              </a:rPr>
              <a:t> </a:t>
            </a:r>
            <a:r>
              <a:rPr lang="en-US" dirty="0">
                <a:latin typeface="UVN Ai Cap" panose="02040603050506020204" pitchFamily="18" charset="0"/>
              </a:rPr>
              <a:t>/ </a:t>
            </a:r>
            <a:r>
              <a:rPr lang="en-US" dirty="0" smtClean="0">
                <a:latin typeface="UVN Ai Cap" panose="02040603050506020204" pitchFamily="18" charset="0"/>
              </a:rPr>
              <a:t>4 </a:t>
            </a:r>
            <a:r>
              <a:rPr lang="en-US" dirty="0">
                <a:latin typeface="UVN Ai Cap" panose="02040603050506020204" pitchFamily="18" charset="0"/>
              </a:rPr>
              <a:t>~= </a:t>
            </a:r>
            <a:r>
              <a:rPr lang="en-US" dirty="0" smtClean="0">
                <a:latin typeface="UVN Ai Cap" panose="02040603050506020204" pitchFamily="18" charset="0"/>
              </a:rPr>
              <a:t>1.25 </a:t>
            </a:r>
            <a:r>
              <a:rPr lang="en-US" dirty="0">
                <a:latin typeface="UVN Ai Cap" panose="02040603050506020204" pitchFamily="18" charset="0"/>
              </a:rPr>
              <a:t>tháng ~= </a:t>
            </a:r>
            <a:r>
              <a:rPr lang="en-US" dirty="0" smtClean="0">
                <a:latin typeface="UVN Ai Cap" panose="02040603050506020204" pitchFamily="18" charset="0"/>
              </a:rPr>
              <a:t>37 </a:t>
            </a:r>
            <a:r>
              <a:rPr lang="en-US" dirty="0">
                <a:latin typeface="UVN Ai Cap" panose="02040603050506020204" pitchFamily="18" charset="0"/>
              </a:rPr>
              <a:t>ngày</a:t>
            </a:r>
            <a:endParaRPr lang="en-US" sz="1600" dirty="0">
              <a:latin typeface="UVN Ai Cap" panose="020406030505060202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UVN Ai Cap" panose="02040603050506020204" pitchFamily="18" charset="0"/>
              </a:rPr>
              <a:t>Kết luận: Các module công việc và các yêu cầu của khách hàng khá đơn giản và thiết thực, công ty đã từng thực </a:t>
            </a:r>
            <a:r>
              <a:rPr lang="en-US" dirty="0" smtClean="0">
                <a:latin typeface="UVN Ai Cap" panose="02040603050506020204" pitchFamily="18" charset="0"/>
              </a:rPr>
              <a:t>hiện một số module </a:t>
            </a:r>
            <a:r>
              <a:rPr lang="en-US" dirty="0">
                <a:latin typeface="UVN Ai Cap" panose="02040603050506020204" pitchFamily="18" charset="0"/>
              </a:rPr>
              <a:t>ở các dự án trước đó, do đó có thể tái sử dụng module. Tỷ lệ hoàn thành yêu cầu khách hàng rất cao.</a:t>
            </a:r>
            <a:endParaRPr lang="en-US" sz="1600" dirty="0">
              <a:latin typeface="UVN Ai Cap" panose="02040603050506020204" pitchFamily="18" charset="0"/>
            </a:endParaRPr>
          </a:p>
          <a:p>
            <a:pPr marL="0" indent="0">
              <a:buNone/>
            </a:pPr>
            <a:endParaRPr lang="en-US" sz="2100" dirty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UVN Chim Bien" panose="0209060304050A020404" pitchFamily="18" charset="0"/>
              </a:rPr>
              <a:t>Ư</a:t>
            </a:r>
            <a:r>
              <a:rPr lang="en-US" dirty="0" smtClean="0">
                <a:latin typeface="UVN Chim Bien" panose="0209060304050A020404" pitchFamily="18" charset="0"/>
              </a:rPr>
              <a:t>ớc lượng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30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7498" y="783771"/>
            <a:ext cx="7236822" cy="56170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100" dirty="0" smtClean="0">
                <a:latin typeface="UVN Ai Cap" panose="02040603050506020204" pitchFamily="18" charset="0"/>
              </a:rPr>
              <a:t>Nhân sự dự án</a:t>
            </a:r>
            <a:endParaRPr lang="en-US" sz="2100" dirty="0">
              <a:latin typeface="UVN Ai Cap" panose="020406030505060202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UVN Chim Bien" panose="0209060304050A020404" pitchFamily="18" charset="0"/>
              </a:rPr>
              <a:t>Ư</a:t>
            </a:r>
            <a:r>
              <a:rPr lang="en-US" dirty="0" smtClean="0">
                <a:latin typeface="UVN Chim Bien" panose="0209060304050A020404" pitchFamily="18" charset="0"/>
              </a:rPr>
              <a:t>ớc lượng</a:t>
            </a:r>
            <a:endParaRPr lang="en-US" dirty="0">
              <a:latin typeface="UVN Chim Bien" panose="0209060304050A020404" pitchFamily="18" charset="0"/>
            </a:endParaRPr>
          </a:p>
        </p:txBody>
      </p:sp>
      <p:grpSp>
        <p:nvGrpSpPr>
          <p:cNvPr id="8" name="Group 89" descr="checklist with pencil icon"/>
          <p:cNvGrpSpPr>
            <a:grpSpLocks noChangeAspect="1"/>
          </p:cNvGrpSpPr>
          <p:nvPr/>
        </p:nvGrpSpPr>
        <p:grpSpPr bwMode="auto">
          <a:xfrm>
            <a:off x="891100" y="2462936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9" name="Freeform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18811"/>
              </p:ext>
            </p:extLst>
          </p:nvPr>
        </p:nvGraphicFramePr>
        <p:xfrm>
          <a:off x="4467498" y="1345471"/>
          <a:ext cx="7236824" cy="270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19">
                  <a:extLst>
                    <a:ext uri="{9D8B030D-6E8A-4147-A177-3AD203B41FA5}">
                      <a16:colId xmlns:a16="http://schemas.microsoft.com/office/drawing/2014/main" val="3332044845"/>
                    </a:ext>
                  </a:extLst>
                </a:gridCol>
                <a:gridCol w="2860766">
                  <a:extLst>
                    <a:ext uri="{9D8B030D-6E8A-4147-A177-3AD203B41FA5}">
                      <a16:colId xmlns:a16="http://schemas.microsoft.com/office/drawing/2014/main" val="3979205488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470924928"/>
                    </a:ext>
                  </a:extLst>
                </a:gridCol>
                <a:gridCol w="1724299">
                  <a:extLst>
                    <a:ext uri="{9D8B030D-6E8A-4147-A177-3AD203B41FA5}">
                      <a16:colId xmlns:a16="http://schemas.microsoft.com/office/drawing/2014/main" val="1376290046"/>
                    </a:ext>
                  </a:extLst>
                </a:gridCol>
              </a:tblGrid>
              <a:tr h="4411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STT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Thành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viên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Vai trò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Kinh nghiệm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378838"/>
                  </a:ext>
                </a:extLst>
              </a:tr>
              <a:tr h="6170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Nguyễn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Lập An Khương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Leader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2 năm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96028"/>
                  </a:ext>
                </a:extLst>
              </a:tr>
              <a:tr h="5771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2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Châu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Thanh Hải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BA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 năm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43950"/>
                  </a:ext>
                </a:extLst>
              </a:tr>
              <a:tr h="5307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3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Phạm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Quốc Huy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Dev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 năm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7348"/>
                  </a:ext>
                </a:extLst>
              </a:tr>
              <a:tr h="5382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4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Nguyễn</a:t>
                      </a:r>
                      <a:r>
                        <a:rPr lang="en-US" baseline="0" dirty="0" smtClean="0">
                          <a:latin typeface="UVN Ai Cap" panose="02040603050506020204" pitchFamily="18" charset="0"/>
                        </a:rPr>
                        <a:t> Lục Khánh Lam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Tester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UVN Ai Cap" panose="02040603050506020204" pitchFamily="18" charset="0"/>
                        </a:rPr>
                        <a:t>1 năm</a:t>
                      </a:r>
                      <a:endParaRPr lang="en-US" dirty="0">
                        <a:latin typeface="UVN Ai Cap" panose="02040603050506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2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97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CB5977A-5CE8-4D01-A784-06EA14C2A3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02942D-A53B-4A35-B44C-EEFD824131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5F3C53-82B4-457B-87C8-9077A906BB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4487F9-8FD4-4FDA-899F-491058506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D9B3A4-4B72-4F8E-9D87-2D150F2ADC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883" y="4432079"/>
            <a:ext cx="11274641" cy="196872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UVN Chim Bien" panose="0209060304050A020404" pitchFamily="18" charset="0"/>
              </a:rPr>
              <a:t>Lập lịch dự án</a:t>
            </a:r>
            <a:endParaRPr lang="en-US" sz="3600" dirty="0">
              <a:solidFill>
                <a:srgbClr val="FFFFFF"/>
              </a:solidFill>
              <a:latin typeface="UVN Chim Bien" panose="0209060304050A020404" pitchFamily="18" charset="0"/>
            </a:endParaRPr>
          </a:p>
        </p:txBody>
      </p:sp>
      <p:pic>
        <p:nvPicPr>
          <p:cNvPr id="1026" name="Picture 2" descr="Quản lý danh mục đầu tư dự án và tài nguyên doanh nghiệ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2" y="453643"/>
            <a:ext cx="11274641" cy="39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766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UVN Chim Bien" panose="0209060304050A020404" pitchFamily="18" charset="0"/>
              </a:rPr>
              <a:t>Giai đoạn Thu thập yêu cầu - phân tích – thiết kế</a:t>
            </a:r>
            <a:endParaRPr lang="en-US" dirty="0">
              <a:latin typeface="UVN Chim Bien" panose="0209060304050A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5" y="1495968"/>
            <a:ext cx="10937994" cy="32327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68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76628"/>
          </a:xfrm>
        </p:spPr>
        <p:txBody>
          <a:bodyPr/>
          <a:lstStyle/>
          <a:p>
            <a:r>
              <a:rPr lang="en-US" dirty="0" smtClean="0">
                <a:latin typeface="UVN Chim Bien" panose="0209060304050A020404" pitchFamily="18" charset="0"/>
              </a:rPr>
              <a:t>Giai đoạn lập trình</a:t>
            </a:r>
            <a:endParaRPr lang="en-US" dirty="0">
              <a:latin typeface="UVN Chim Bien" panose="0209060304050A0204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83" y="1672045"/>
            <a:ext cx="10507437" cy="3056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5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1723</Words>
  <Application>Microsoft Office PowerPoint</Application>
  <PresentationFormat>Widescreen</PresentationFormat>
  <Paragraphs>356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Gill Sans MT</vt:lpstr>
      <vt:lpstr>Times New Roman</vt:lpstr>
      <vt:lpstr>UVN Ai Cap</vt:lpstr>
      <vt:lpstr>UVN Chim Bien</vt:lpstr>
      <vt:lpstr>Wingdings</vt:lpstr>
      <vt:lpstr>Wingdings 2</vt:lpstr>
      <vt:lpstr>DividendVTI</vt:lpstr>
      <vt:lpstr>BÁO CÁO CHƯƠNG 5 Quản lý dự án phần mềm quản lý chuỗi phòng khám</vt:lpstr>
      <vt:lpstr>Thành viên nhóm 8</vt:lpstr>
      <vt:lpstr>Mô tả yêu cầu</vt:lpstr>
      <vt:lpstr>Ước lượng</vt:lpstr>
      <vt:lpstr>Ước lượng</vt:lpstr>
      <vt:lpstr>Ước lượng</vt:lpstr>
      <vt:lpstr>Lập lịch dự án</vt:lpstr>
      <vt:lpstr>Giai đoạn Thu thập yêu cầu - phân tích – thiết kế</vt:lpstr>
      <vt:lpstr>Giai đoạn lập trình</vt:lpstr>
      <vt:lpstr>Giai đoạn kiểm thử</vt:lpstr>
      <vt:lpstr>Giai đoạn triển khai</vt:lpstr>
      <vt:lpstr>Lập kế hoạch sqa</vt:lpstr>
      <vt:lpstr>Lập kế hoạch sqa</vt:lpstr>
      <vt:lpstr>Lập kế hoạch sqa</vt:lpstr>
      <vt:lpstr>Lập kế hoạch sqa</vt:lpstr>
      <vt:lpstr>Khả thi dự án Khả thi về hệ thống</vt:lpstr>
      <vt:lpstr>Khả thi dự án Khả thi về kinh tế</vt:lpstr>
      <vt:lpstr>Khả thi dự án Khả thi về kinh tế</vt:lpstr>
      <vt:lpstr>Khả thi dự án Khả thi về kinh tế</vt:lpstr>
      <vt:lpstr>Khả thi dự án Khả thi về pháp lý</vt:lpstr>
      <vt:lpstr>Khả thi dự án Khả thi về pháp lý</vt:lpstr>
      <vt:lpstr>Khả thi dự án Khả thi về vận hành</vt:lpstr>
      <vt:lpstr>Khả thi dự án Khả thi về tiến độ</vt:lpstr>
      <vt:lpstr>Khả thi dự án Khả thi về tiến độ</vt:lpstr>
      <vt:lpstr>Khả thi dự án Khả thi về tiến độ</vt:lpstr>
      <vt:lpstr>Rủi ro và thay đổi dự án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2021-12-15T00:12:11Z</dcterms:created>
  <dcterms:modified xsi:type="dcterms:W3CDTF">2021-12-15T14:03:58Z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